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93" r:id="rId2"/>
    <p:sldId id="294" r:id="rId3"/>
    <p:sldId id="271" r:id="rId4"/>
    <p:sldId id="274" r:id="rId5"/>
    <p:sldId id="279" r:id="rId6"/>
    <p:sldId id="285" r:id="rId7"/>
    <p:sldId id="284" r:id="rId8"/>
    <p:sldId id="287" r:id="rId9"/>
    <p:sldId id="288" r:id="rId10"/>
    <p:sldId id="289" r:id="rId11"/>
    <p:sldId id="281" r:id="rId12"/>
    <p:sldId id="283" r:id="rId13"/>
    <p:sldId id="292" r:id="rId14"/>
    <p:sldId id="291" r:id="rId15"/>
  </p:sldIdLst>
  <p:sldSz cx="9144000" cy="6858000" type="screen4x3"/>
  <p:notesSz cx="7019925" cy="93059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66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650" cy="465138"/>
          </a:xfrm>
          <a:prstGeom prst="rect">
            <a:avLst/>
          </a:prstGeom>
        </p:spPr>
        <p:txBody>
          <a:bodyPr vert="horz" lIns="91430" tIns="45714" rIns="91430" bIns="457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6689" y="0"/>
            <a:ext cx="3041650" cy="465138"/>
          </a:xfrm>
          <a:prstGeom prst="rect">
            <a:avLst/>
          </a:prstGeom>
        </p:spPr>
        <p:txBody>
          <a:bodyPr vert="horz" lIns="91430" tIns="45714" rIns="91430" bIns="45714" rtlCol="0"/>
          <a:lstStyle>
            <a:lvl1pPr algn="r">
              <a:defRPr sz="1200"/>
            </a:lvl1pPr>
          </a:lstStyle>
          <a:p>
            <a:fld id="{16A684A1-B8BC-4912-9780-7151A076DDC2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39201"/>
            <a:ext cx="3041650" cy="465138"/>
          </a:xfrm>
          <a:prstGeom prst="rect">
            <a:avLst/>
          </a:prstGeom>
        </p:spPr>
        <p:txBody>
          <a:bodyPr vert="horz" lIns="91430" tIns="45714" rIns="91430" bIns="457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6689" y="8839201"/>
            <a:ext cx="3041650" cy="465138"/>
          </a:xfrm>
          <a:prstGeom prst="rect">
            <a:avLst/>
          </a:prstGeom>
        </p:spPr>
        <p:txBody>
          <a:bodyPr vert="horz" lIns="91430" tIns="45714" rIns="91430" bIns="45714" rtlCol="0" anchor="b"/>
          <a:lstStyle>
            <a:lvl1pPr algn="r">
              <a:defRPr sz="1200"/>
            </a:lvl1pPr>
          </a:lstStyle>
          <a:p>
            <a:fld id="{27850033-138E-4A4A-B17A-A9AB0738C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39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10.tiff>
</file>

<file path=ppt/media/image11.tif>
</file>

<file path=ppt/media/image12.tif>
</file>

<file path=ppt/media/image2.tiff>
</file>

<file path=ppt/media/image3.tif>
</file>

<file path=ppt/media/image4.tiff>
</file>

<file path=ppt/media/image5.tiff>
</file>

<file path=ppt/media/image6.tif>
</file>

<file path=ppt/media/image7.ti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41968" cy="465296"/>
          </a:xfrm>
          <a:prstGeom prst="rect">
            <a:avLst/>
          </a:prstGeom>
        </p:spPr>
        <p:txBody>
          <a:bodyPr vert="horz" lIns="93276" tIns="46639" rIns="93276" bIns="4663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6333" y="1"/>
            <a:ext cx="3041968" cy="465296"/>
          </a:xfrm>
          <a:prstGeom prst="rect">
            <a:avLst/>
          </a:prstGeom>
        </p:spPr>
        <p:txBody>
          <a:bodyPr vert="horz" lIns="93276" tIns="46639" rIns="93276" bIns="46639" rtlCol="0"/>
          <a:lstStyle>
            <a:lvl1pPr algn="r">
              <a:defRPr sz="1200"/>
            </a:lvl1pPr>
          </a:lstStyle>
          <a:p>
            <a:fld id="{8B4EBA7A-56E1-4937-B6A7-4CCE0E7AD144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1375" cy="34893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76" tIns="46639" rIns="93276" bIns="4663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993" y="4420316"/>
            <a:ext cx="5615940" cy="4187666"/>
          </a:xfrm>
          <a:prstGeom prst="rect">
            <a:avLst/>
          </a:prstGeom>
        </p:spPr>
        <p:txBody>
          <a:bodyPr vert="horz" lIns="93276" tIns="46639" rIns="93276" bIns="4663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9015"/>
            <a:ext cx="3041968" cy="465296"/>
          </a:xfrm>
          <a:prstGeom prst="rect">
            <a:avLst/>
          </a:prstGeom>
        </p:spPr>
        <p:txBody>
          <a:bodyPr vert="horz" lIns="93276" tIns="46639" rIns="93276" bIns="4663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6333" y="8839015"/>
            <a:ext cx="3041968" cy="465296"/>
          </a:xfrm>
          <a:prstGeom prst="rect">
            <a:avLst/>
          </a:prstGeom>
        </p:spPr>
        <p:txBody>
          <a:bodyPr vert="horz" lIns="93276" tIns="46639" rIns="93276" bIns="46639" rtlCol="0" anchor="b"/>
          <a:lstStyle>
            <a:lvl1pPr algn="r">
              <a:defRPr sz="1200"/>
            </a:lvl1pPr>
          </a:lstStyle>
          <a:p>
            <a:fld id="{FBDCEE2F-1E82-4629-B6CC-B0E3A96A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4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3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6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8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1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1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2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0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2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A245-C8BD-064D-B7C3-50DA7C8D409F}" type="datetimeFigureOut">
              <a:rPr lang="en-US" smtClean="0"/>
              <a:t>8/5/2015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2836-BDCB-B84F-8D2C-B6C5E25C4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1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52281" y="151884"/>
            <a:ext cx="1828800" cy="286746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chemeClr val="tx1"/>
                </a:solidFill>
              </a:rPr>
              <a:t>RNAseq</a:t>
            </a:r>
            <a:r>
              <a:rPr lang="en-US" sz="1600" dirty="0" smtClean="0">
                <a:solidFill>
                  <a:schemeClr val="tx1"/>
                </a:solidFill>
              </a:rPr>
              <a:t> count </a:t>
            </a:r>
            <a:r>
              <a:rPr lang="en-US" sz="1600" dirty="0">
                <a:solidFill>
                  <a:schemeClr val="tx1"/>
                </a:solidFill>
              </a:rPr>
              <a:t>d</a:t>
            </a:r>
            <a:r>
              <a:rPr lang="en-US" sz="1600" dirty="0" smtClean="0">
                <a:solidFill>
                  <a:schemeClr val="tx1"/>
                </a:solidFill>
              </a:rPr>
              <a:t>ata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70925" y="957504"/>
            <a:ext cx="2442084" cy="32868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Compute CYs correlations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3291839" y="520624"/>
            <a:ext cx="396241" cy="43688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8131" y="1777084"/>
            <a:ext cx="2493817" cy="5734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Step 1: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Extract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320" y="323020"/>
            <a:ext cx="2692400" cy="121754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Pre-defined parameters: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Magnitude of change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Correlation 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Dispersion</a:t>
            </a:r>
          </a:p>
        </p:txBody>
      </p:sp>
      <p:sp>
        <p:nvSpPr>
          <p:cNvPr id="3" name="Bent Arrow 2"/>
          <p:cNvSpPr/>
          <p:nvPr/>
        </p:nvSpPr>
        <p:spPr>
          <a:xfrm rot="10800000">
            <a:off x="4767776" y="1589448"/>
            <a:ext cx="1496292" cy="676478"/>
          </a:xfrm>
          <a:prstGeom prst="ben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98171" y="2805182"/>
            <a:ext cx="3725337" cy="5734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Step 2: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Categorize gene profiles to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140293" y="3835874"/>
            <a:ext cx="2737021" cy="43467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Compute p-values for patterns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286759" y="1355444"/>
            <a:ext cx="396241" cy="43688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281679" y="2362562"/>
            <a:ext cx="396241" cy="43688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3276598" y="3398994"/>
            <a:ext cx="396241" cy="43688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18721" y="4788499"/>
            <a:ext cx="3604787" cy="541406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Report significant patterns with genes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3305164" y="4345400"/>
            <a:ext cx="396241" cy="43688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sp>
        <p:nvSpPr>
          <p:cNvPr id="19" name="Bent Arrow 18"/>
          <p:cNvSpPr/>
          <p:nvPr/>
        </p:nvSpPr>
        <p:spPr>
          <a:xfrm rot="10800000">
            <a:off x="5496674" y="1828800"/>
            <a:ext cx="769694" cy="1549874"/>
          </a:xfrm>
          <a:prstGeom prst="bentArrow">
            <a:avLst>
              <a:gd name="adj1" fmla="val 22029"/>
              <a:gd name="adj2" fmla="val 25000"/>
              <a:gd name="adj3" fmla="val 25000"/>
              <a:gd name="adj4" fmla="val 43750"/>
            </a:avLst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68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2638"/>
            <a:ext cx="9143999" cy="67265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5C</a:t>
            </a:r>
            <a:endParaRPr lang="en-US" dirty="0" smtClean="0"/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49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3605"/>
            <a:ext cx="9144000" cy="596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98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15" y="980344"/>
            <a:ext cx="8761609" cy="587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41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6C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03" y="712068"/>
            <a:ext cx="8219768" cy="614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207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7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5002"/>
            <a:ext cx="9144000" cy="603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30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131344"/>
              </p:ext>
            </p:extLst>
          </p:nvPr>
        </p:nvGraphicFramePr>
        <p:xfrm>
          <a:off x="30820" y="1263722"/>
          <a:ext cx="9061811" cy="1164404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868707"/>
                <a:gridCol w="340670"/>
                <a:gridCol w="425838"/>
                <a:gridCol w="425838"/>
                <a:gridCol w="425838"/>
                <a:gridCol w="511004"/>
                <a:gridCol w="425838"/>
                <a:gridCol w="425838"/>
                <a:gridCol w="425838"/>
                <a:gridCol w="596171"/>
                <a:gridCol w="555479"/>
                <a:gridCol w="505326"/>
                <a:gridCol w="581031"/>
                <a:gridCol w="655788"/>
                <a:gridCol w="581031"/>
                <a:gridCol w="655788"/>
                <a:gridCol w="655788"/>
              </a:tblGrid>
              <a:tr h="2911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effectLst/>
                          <a:latin typeface="+mn-lt"/>
                          <a:ea typeface="Calibri"/>
                          <a:cs typeface="Times New Roman"/>
                        </a:rPr>
                        <a:t>Group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gridSpan="4"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effectLst/>
                          <a:latin typeface="+mn-lt"/>
                          <a:ea typeface="Calibri"/>
                          <a:cs typeface="Times New Roman"/>
                        </a:rPr>
                        <a:t>Group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Group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Group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911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1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TranscriptA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0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16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0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1228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746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166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574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5207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25693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1018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2622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364608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58221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210304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239869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10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TranscriptB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36</a:t>
                      </a:r>
                      <a:endParaRPr lang="en-U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328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190</a:t>
                      </a:r>
                      <a:endParaRPr lang="en-U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178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36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0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0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2581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7068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298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17049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23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2542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799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931</a:t>
                      </a:r>
                      <a:endParaRPr lang="en-U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15882" y="2599266"/>
            <a:ext cx="54382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Three coefficients: a (12), b(2), c(2) and two distances: D</a:t>
            </a:r>
            <a:r>
              <a:rPr lang="en-US" sz="1100" baseline="-25000" dirty="0" smtClean="0"/>
              <a:t>i</a:t>
            </a:r>
            <a:r>
              <a:rPr lang="en-US" sz="1100" dirty="0" smtClean="0"/>
              <a:t> = 151587.8, </a:t>
            </a:r>
            <a:r>
              <a:rPr lang="en-US" sz="1100" dirty="0" err="1" smtClean="0"/>
              <a:t>D</a:t>
            </a:r>
            <a:r>
              <a:rPr lang="en-US" sz="1100" baseline="-25000" dirty="0" err="1" smtClean="0"/>
              <a:t>k</a:t>
            </a:r>
            <a:r>
              <a:rPr lang="en-US" sz="1100" dirty="0" smtClean="0"/>
              <a:t> = 9307.17</a:t>
            </a:r>
          </a:p>
          <a:p>
            <a:r>
              <a:rPr lang="en-US" sz="1100" dirty="0" smtClean="0"/>
              <a:t>D</a:t>
            </a:r>
            <a:r>
              <a:rPr lang="en-US" sz="1050" baseline="-25000" dirty="0" smtClean="0"/>
              <a:t>1</a:t>
            </a:r>
            <a:r>
              <a:rPr lang="en-US" sz="1100" dirty="0" smtClean="0"/>
              <a:t> (6.3747), D</a:t>
            </a:r>
            <a:r>
              <a:rPr lang="en-US" sz="1100" baseline="-25000" dirty="0" smtClean="0"/>
              <a:t>2 </a:t>
            </a:r>
            <a:r>
              <a:rPr lang="en-US" sz="1100" dirty="0" smtClean="0"/>
              <a:t>(5.1972), D</a:t>
            </a:r>
            <a:r>
              <a:rPr lang="en-US" sz="1100" baseline="-25000" dirty="0" smtClean="0"/>
              <a:t>3</a:t>
            </a:r>
            <a:r>
              <a:rPr lang="en-US" sz="1100" dirty="0" smtClean="0"/>
              <a:t> (49.8169); </a:t>
            </a:r>
            <a:r>
              <a:rPr lang="en-US" sz="1100" dirty="0" err="1" smtClean="0"/>
              <a:t>CY</a:t>
            </a:r>
            <a:r>
              <a:rPr lang="en-US" sz="1100" baseline="-25000" dirty="0" err="1" smtClean="0"/>
              <a:t>d</a:t>
            </a:r>
            <a:r>
              <a:rPr lang="en-US" sz="1100" baseline="-25000" dirty="0" smtClean="0"/>
              <a:t> </a:t>
            </a:r>
            <a:r>
              <a:rPr lang="en-US" sz="1100" dirty="0" smtClean="0"/>
              <a:t>= 61.3888, </a:t>
            </a:r>
            <a:r>
              <a:rPr lang="en-US" sz="1100" dirty="0" err="1" smtClean="0"/>
              <a:t>CY</a:t>
            </a:r>
            <a:r>
              <a:rPr lang="en-US" sz="1100" baseline="-25000" dirty="0" err="1" smtClean="0"/>
              <a:t>obs</a:t>
            </a:r>
            <a:r>
              <a:rPr lang="en-US" sz="1100" dirty="0" smtClean="0"/>
              <a:t> = 27.8152;  CY: 0.5469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15930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3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335281"/>
            <a:ext cx="8298816" cy="61964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62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" y="961288"/>
            <a:ext cx="9114800" cy="58215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3B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3988"/>
            <a:ext cx="9144000" cy="6090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16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700"/>
            <a:ext cx="9144000" cy="5622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4B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710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775"/>
            <a:ext cx="9144000" cy="63084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5A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70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2" y="781819"/>
            <a:ext cx="9119592" cy="59312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-3087"/>
            <a:ext cx="1225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5B</a:t>
            </a:r>
          </a:p>
          <a:p>
            <a:r>
              <a:rPr lang="en-US" dirty="0" smtClean="0"/>
              <a:t>Li &amp; Bushel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80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8524</TotalTime>
  <Words>205</Words>
  <Application>Microsoft Office PowerPoint</Application>
  <PresentationFormat>On-screen Show (4:3)</PresentationFormat>
  <Paragraphs>97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NIEHS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Mixture of Gaussian distribution</dc:title>
  <dc:creator>Jianying Li</dc:creator>
  <cp:lastModifiedBy>sysprep</cp:lastModifiedBy>
  <cp:revision>106</cp:revision>
  <cp:lastPrinted>2015-08-04T20:56:45Z</cp:lastPrinted>
  <dcterms:created xsi:type="dcterms:W3CDTF">2013-10-21T21:29:44Z</dcterms:created>
  <dcterms:modified xsi:type="dcterms:W3CDTF">2015-08-06T11:31:00Z</dcterms:modified>
</cp:coreProperties>
</file>

<file path=docProps/thumbnail.jpeg>
</file>